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684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419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28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41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6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25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694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42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1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888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5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B74C-11C5-43AC-96A1-4CB2B9AA313C}" type="datetimeFigureOut">
              <a:rPr lang="el-GR" smtClean="0"/>
              <a:t>8/5/2022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901-D8F1-4DB6-A2A3-9D164F7FB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8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msc.auth@gmail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apazisg@auth.gr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afik 2">
            <a:extLst>
              <a:ext uri="{FF2B5EF4-FFF2-40B4-BE49-F238E27FC236}">
                <a16:creationId xmlns:a16="http://schemas.microsoft.com/office/drawing/2014/main" id="{F5CA9ED6-5ED2-4BEF-8A2B-BB88FF4C7D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6777"/>
            <a:ext cx="9906000" cy="814642"/>
          </a:xfrm>
          <a:prstGeom prst="rect">
            <a:avLst/>
          </a:prstGeom>
        </p:spPr>
      </p:pic>
      <p:pic>
        <p:nvPicPr>
          <p:cNvPr id="17" name="Grafik 2">
            <a:extLst>
              <a:ext uri="{FF2B5EF4-FFF2-40B4-BE49-F238E27FC236}">
                <a16:creationId xmlns:a16="http://schemas.microsoft.com/office/drawing/2014/main" id="{816FBD09-57B5-4BD1-8168-C432A9C1F97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2904" y="5360679"/>
            <a:ext cx="3337068" cy="145704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65336A2-ED81-43B2-B33F-AB5DC54DDD6F}"/>
              </a:ext>
            </a:extLst>
          </p:cNvPr>
          <p:cNvSpPr txBox="1"/>
          <p:nvPr/>
        </p:nvSpPr>
        <p:spPr>
          <a:xfrm>
            <a:off x="6732031" y="4460499"/>
            <a:ext cx="313794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b="1" dirty="0">
              <a:solidFill>
                <a:schemeClr val="bg1"/>
              </a:solidFill>
            </a:endParaRPr>
          </a:p>
          <a:p>
            <a:endParaRPr lang="el-GR" sz="1600" b="1" dirty="0">
              <a:solidFill>
                <a:schemeClr val="bg1"/>
              </a:solidFill>
            </a:endParaRPr>
          </a:p>
          <a:p>
            <a:endParaRPr lang="el-GR" sz="1600" b="1" dirty="0">
              <a:solidFill>
                <a:schemeClr val="bg1"/>
              </a:solidFill>
            </a:endParaRPr>
          </a:p>
          <a:p>
            <a:endParaRPr lang="el-GR" sz="1600" b="1" dirty="0">
              <a:solidFill>
                <a:schemeClr val="bg1"/>
              </a:solidFill>
            </a:endParaRPr>
          </a:p>
          <a:p>
            <a:r>
              <a:rPr lang="el-GR" sz="1600" b="1" dirty="0">
                <a:solidFill>
                  <a:schemeClr val="bg1"/>
                </a:solidFill>
              </a:rPr>
              <a:t>ΠΛΗΡΟΦΟΡΙΕΣ και ΑΙΤΗΣΕΙΣ</a:t>
            </a:r>
          </a:p>
          <a:p>
            <a:endParaRPr lang="el-GR" sz="9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Email: 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msc.auth@gmail.com</a:t>
            </a:r>
            <a:r>
              <a:rPr lang="el-GR" dirty="0"/>
              <a:t> </a:t>
            </a:r>
          </a:p>
          <a:p>
            <a:r>
              <a:rPr lang="en-US" dirty="0"/>
              <a:t>www. vaccines-</a:t>
            </a:r>
            <a:r>
              <a:rPr lang="en-US" dirty="0" err="1"/>
              <a:t>mscmed.gr</a:t>
            </a:r>
            <a:endParaRPr lang="el-GR" sz="1400" dirty="0">
              <a:solidFill>
                <a:schemeClr val="bg1"/>
              </a:solidFill>
            </a:endParaRPr>
          </a:p>
          <a:p>
            <a:pPr algn="ctr"/>
            <a:r>
              <a:rPr lang="el-GR" sz="1400" dirty="0">
                <a:solidFill>
                  <a:schemeClr val="bg1"/>
                </a:solidFill>
              </a:rPr>
              <a:t>Τηλέφωνο: 2310 999338</a:t>
            </a:r>
          </a:p>
          <a:p>
            <a:endParaRPr lang="el-GR" sz="14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6" name="Picture 4" descr="Bildergebnis für info i">
            <a:extLst>
              <a:ext uri="{FF2B5EF4-FFF2-40B4-BE49-F238E27FC236}">
                <a16:creationId xmlns:a16="http://schemas.microsoft.com/office/drawing/2014/main" id="{5A902EF8-9714-422D-A818-7313FD355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261" y="5295245"/>
            <a:ext cx="683740" cy="68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667E24A0-445C-4F4A-AD3C-063BAA0F0EEE}"/>
              </a:ext>
            </a:extLst>
          </p:cNvPr>
          <p:cNvSpPr txBox="1"/>
          <p:nvPr/>
        </p:nvSpPr>
        <p:spPr>
          <a:xfrm>
            <a:off x="1589550" y="-5145"/>
            <a:ext cx="7537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solidFill>
                  <a:schemeClr val="bg1"/>
                </a:solidFill>
              </a:rPr>
              <a:t>ΔΙ-ΙΔΡΥΜΑΤΙΚΟ ΠΡΟΓΡΑΜΜΑ ΜΕΤΑΠΤΥΧΙΑΚΩΝ ΣΠΟΥΔΩΝ</a:t>
            </a:r>
          </a:p>
          <a:p>
            <a:pPr algn="ctr"/>
            <a:r>
              <a:rPr lang="el-GR" sz="2000" b="1" dirty="0">
                <a:solidFill>
                  <a:schemeClr val="bg1"/>
                </a:solidFill>
              </a:rPr>
              <a:t>«ΕΜΒΟΛΙΑ ΚΑΙ ΛΟΙΜΩΔΗ ΝΟΣΗΜΑΤΑ»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A2C06F-E672-491F-B911-6AC1CA9B1240}"/>
              </a:ext>
            </a:extLst>
          </p:cNvPr>
          <p:cNvSpPr txBox="1"/>
          <p:nvPr/>
        </p:nvSpPr>
        <p:spPr>
          <a:xfrm>
            <a:off x="14312635" y="8671815"/>
            <a:ext cx="2328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solidFill>
                  <a:schemeClr val="accent1"/>
                </a:solidFill>
              </a:rPr>
              <a:t>ΠΡΟΣΘΗΚΗ ΕΙΚΟΝΑΣ </a:t>
            </a:r>
          </a:p>
          <a:p>
            <a:pPr algn="ctr"/>
            <a:r>
              <a:rPr lang="el-GR" sz="2000" dirty="0">
                <a:solidFill>
                  <a:schemeClr val="accent1"/>
                </a:solidFill>
              </a:rPr>
              <a:t>ΕΔΩ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571" y="3564670"/>
            <a:ext cx="2716288" cy="1635451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856" y="1811900"/>
            <a:ext cx="2716288" cy="1634564"/>
          </a:xfrm>
          <a:prstGeom prst="rect">
            <a:avLst/>
          </a:prstGeom>
        </p:spPr>
      </p:pic>
      <p:sp>
        <p:nvSpPr>
          <p:cNvPr id="29" name="Textfeld 12">
            <a:extLst>
              <a:ext uri="{FF2B5EF4-FFF2-40B4-BE49-F238E27FC236}">
                <a16:creationId xmlns:a16="http://schemas.microsoft.com/office/drawing/2014/main" id="{FFBF8BEA-B6A2-46E3-B03B-3B4D31A194F8}"/>
              </a:ext>
            </a:extLst>
          </p:cNvPr>
          <p:cNvSpPr txBox="1"/>
          <p:nvPr/>
        </p:nvSpPr>
        <p:spPr>
          <a:xfrm>
            <a:off x="4409501" y="910091"/>
            <a:ext cx="4057880" cy="749012"/>
          </a:xfrm>
          <a:prstGeom prst="rect">
            <a:avLst/>
          </a:prstGeom>
          <a:solidFill>
            <a:srgbClr val="E3E5F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0" tIns="0" rIns="36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00"/>
              </a:spcAft>
            </a:pPr>
            <a:endParaRPr lang="el-GR" sz="1800" dirty="0">
              <a:solidFill>
                <a:srgbClr val="00479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feld 12">
            <a:extLst>
              <a:ext uri="{FF2B5EF4-FFF2-40B4-BE49-F238E27FC236}">
                <a16:creationId xmlns:a16="http://schemas.microsoft.com/office/drawing/2014/main" id="{46537712-FAB7-4E2D-9F2A-96EB1A3D06D7}"/>
              </a:ext>
            </a:extLst>
          </p:cNvPr>
          <p:cNvSpPr txBox="1"/>
          <p:nvPr/>
        </p:nvSpPr>
        <p:spPr>
          <a:xfrm>
            <a:off x="219920" y="894176"/>
            <a:ext cx="4189582" cy="749012"/>
          </a:xfrm>
          <a:prstGeom prst="rect">
            <a:avLst/>
          </a:prstGeom>
          <a:solidFill>
            <a:srgbClr val="E3E5F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0" tIns="0" rIns="36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00"/>
              </a:spcAft>
            </a:pPr>
            <a:endParaRPr lang="el-GR" sz="1800" dirty="0">
              <a:solidFill>
                <a:srgbClr val="004794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2B302B-6E3E-4B5A-BB30-7F5D728E3F40}"/>
              </a:ext>
            </a:extLst>
          </p:cNvPr>
          <p:cNvSpPr txBox="1"/>
          <p:nvPr/>
        </p:nvSpPr>
        <p:spPr>
          <a:xfrm>
            <a:off x="5101076" y="1021387"/>
            <a:ext cx="3580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ΣΧΟΛΗ ΕΠΙΣΤΗΜΩΝ ΥΓΕΙΑΣ</a:t>
            </a:r>
          </a:p>
          <a:p>
            <a:r>
              <a:rPr lang="el-GR" sz="1600" cap="all" dirty="0" err="1">
                <a:solidFill>
                  <a:schemeClr val="accent1"/>
                </a:solidFill>
              </a:rPr>
              <a:t>ΤμΗμα</a:t>
            </a:r>
            <a:r>
              <a:rPr lang="el-GR" sz="1600" cap="all" dirty="0">
                <a:solidFill>
                  <a:schemeClr val="accent1"/>
                </a:solidFill>
              </a:rPr>
              <a:t> </a:t>
            </a:r>
            <a:r>
              <a:rPr lang="el-GR" sz="1600" cap="all" dirty="0" err="1">
                <a:solidFill>
                  <a:schemeClr val="accent1"/>
                </a:solidFill>
              </a:rPr>
              <a:t>ΒιοϊατρικΩν</a:t>
            </a:r>
            <a:r>
              <a:rPr lang="el-GR" sz="1600" cap="all" dirty="0">
                <a:solidFill>
                  <a:schemeClr val="accent1"/>
                </a:solidFill>
              </a:rPr>
              <a:t> Επιστημών</a:t>
            </a:r>
          </a:p>
        </p:txBody>
      </p:sp>
      <p:pic>
        <p:nvPicPr>
          <p:cNvPr id="2" name="Picture 2" descr="Μηχανικών Παραγωγής &amp; Διοίκησης - Διεθνές Πανεπιστήμιο της Ελλάδος (ΔΙΠΑΕ)  (609) - Οικονομολόγος">
            <a:extLst>
              <a:ext uri="{FF2B5EF4-FFF2-40B4-BE49-F238E27FC236}">
                <a16:creationId xmlns:a16="http://schemas.microsoft.com/office/drawing/2014/main" id="{884294A0-9A52-EE45-9502-7A893E97F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381" y="949057"/>
            <a:ext cx="1402591" cy="71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C2B302B-6E3E-4B5A-BB30-7F5D728E3F40}"/>
              </a:ext>
            </a:extLst>
          </p:cNvPr>
          <p:cNvSpPr txBox="1"/>
          <p:nvPr/>
        </p:nvSpPr>
        <p:spPr>
          <a:xfrm>
            <a:off x="768354" y="1012022"/>
            <a:ext cx="244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ΣΧΟΛΗ ΕΠΙΣΤΗΜΩΝ ΥΓΕΙΑΣ</a:t>
            </a:r>
          </a:p>
          <a:p>
            <a:r>
              <a:rPr lang="el-GR" sz="1600" dirty="0">
                <a:solidFill>
                  <a:schemeClr val="accent1"/>
                </a:solidFill>
              </a:rPr>
              <a:t>ΤΜΗΜΑ ΙΑΤΡΙΚΗΣ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406177-8121-3649-A7AC-1055573270D7}"/>
              </a:ext>
            </a:extLst>
          </p:cNvPr>
          <p:cNvSpPr txBox="1"/>
          <p:nvPr/>
        </p:nvSpPr>
        <p:spPr>
          <a:xfrm>
            <a:off x="299440" y="2028168"/>
            <a:ext cx="6457954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400" b="1" i="0" u="none" strike="noStrike" baseline="0" dirty="0">
                <a:solidFill>
                  <a:schemeClr val="accent1"/>
                </a:solidFill>
              </a:rPr>
              <a:t>Γ</a:t>
            </a:r>
            <a:r>
              <a:rPr lang="el-GR" sz="1400" b="1" dirty="0">
                <a:solidFill>
                  <a:schemeClr val="accent1"/>
                </a:solidFill>
              </a:rPr>
              <a:t>ΛΩ</a:t>
            </a:r>
            <a:r>
              <a:rPr lang="el-GR" sz="1400" b="1" i="0" u="none" strike="noStrike" baseline="0" dirty="0">
                <a:solidFill>
                  <a:schemeClr val="accent1"/>
                </a:solidFill>
              </a:rPr>
              <a:t>ΣΣΑ ΔΙΔΑΣΚΑΛΙΑΣ:                                              </a:t>
            </a:r>
            <a:r>
              <a:rPr lang="el-GR" sz="1400" dirty="0"/>
              <a:t>Ελληνική</a:t>
            </a:r>
            <a:r>
              <a:rPr lang="el-GR" sz="1400" b="1" i="0" u="none" strike="noStrike" baseline="0" dirty="0">
                <a:solidFill>
                  <a:schemeClr val="accent1"/>
                </a:solidFill>
              </a:rPr>
              <a:t> </a:t>
            </a:r>
            <a:endParaRPr lang="en-US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r>
              <a:rPr lang="el-GR" sz="1400" b="1" dirty="0">
                <a:solidFill>
                  <a:schemeClr val="accent1"/>
                </a:solidFill>
              </a:rPr>
              <a:t>ΕΛΑΧΙΣΤΗ </a:t>
            </a:r>
            <a:r>
              <a:rPr lang="el-GR" sz="1400" b="1" i="0" u="none" strike="noStrike" baseline="0" dirty="0">
                <a:solidFill>
                  <a:schemeClr val="accent1"/>
                </a:solidFill>
              </a:rPr>
              <a:t>ΔΙΑΡΚΕΙΑ ΣΠΟΥΔΩΝ</a:t>
            </a:r>
            <a:r>
              <a:rPr lang="el-GR" sz="1400" b="1" dirty="0">
                <a:solidFill>
                  <a:schemeClr val="accent1"/>
                </a:solidFill>
              </a:rPr>
              <a:t>         </a:t>
            </a:r>
            <a:r>
              <a:rPr lang="el-GR" sz="1400" b="0" i="0" u="none" strike="noStrike" baseline="0" dirty="0"/>
              <a:t>1 Έτος</a:t>
            </a:r>
            <a:r>
              <a:rPr lang="el-GR" sz="1400" b="0" i="0" u="none" strike="noStrike" dirty="0"/>
              <a:t> εντατικό (2 εξάμηνα σπουδών)</a:t>
            </a:r>
            <a:r>
              <a:rPr lang="el-GR" sz="1400" b="0" i="0" u="none" strike="noStrike" baseline="0" dirty="0"/>
              <a:t> </a:t>
            </a:r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endParaRPr lang="el-GR" sz="1400" b="1" dirty="0">
              <a:solidFill>
                <a:schemeClr val="accent1"/>
              </a:solidFill>
            </a:endParaRPr>
          </a:p>
          <a:p>
            <a:pPr algn="just"/>
            <a:r>
              <a:rPr lang="el-GR" sz="1400" b="1" dirty="0">
                <a:solidFill>
                  <a:schemeClr val="accent1"/>
                </a:solidFill>
              </a:rPr>
              <a:t>ΕΝΑΡΞΗ                                                      </a:t>
            </a:r>
            <a:r>
              <a:rPr lang="el-GR" sz="1400" dirty="0"/>
              <a:t>Οκτώβριος </a:t>
            </a:r>
            <a:r>
              <a:rPr lang="el-GR" sz="1400" b="0" i="0" u="none" strike="noStrike" baseline="0" dirty="0"/>
              <a:t>2022</a:t>
            </a:r>
          </a:p>
          <a:p>
            <a:pPr algn="just"/>
            <a:endParaRPr lang="el-GR" sz="1400" dirty="0"/>
          </a:p>
          <a:p>
            <a:pPr algn="just"/>
            <a:r>
              <a:rPr lang="el-GR" sz="1400" b="1" dirty="0">
                <a:solidFill>
                  <a:schemeClr val="accent1"/>
                </a:solidFill>
              </a:rPr>
              <a:t>ΤΡΟΠΟΣ ΔΙΔΑΣΚΑΛΙΑΣ                            </a:t>
            </a:r>
            <a:r>
              <a:rPr lang="el-GR" sz="1400" b="0" i="0" u="none" strike="noStrike" baseline="0" dirty="0"/>
              <a:t>Δια ζώσης και διαδικτυακά </a:t>
            </a:r>
          </a:p>
          <a:p>
            <a:pPr algn="just"/>
            <a:endParaRPr lang="el-GR" sz="1400" b="0" i="0" u="none" strike="noStrike" baseline="0" dirty="0"/>
          </a:p>
          <a:p>
            <a:pPr algn="just"/>
            <a:r>
              <a:rPr lang="el-GR" sz="1400" b="1" dirty="0">
                <a:solidFill>
                  <a:schemeClr val="accent1"/>
                </a:solidFill>
              </a:rPr>
              <a:t>Κατηγορίες εισακτέων</a:t>
            </a:r>
          </a:p>
          <a:p>
            <a:pPr algn="just"/>
            <a:r>
              <a:rPr lang="el-GR" sz="1400" dirty="0"/>
              <a:t>Πτυχίο Σχολών Επιστημών Υγείας</a:t>
            </a:r>
            <a:r>
              <a:rPr lang="en-US" sz="1400" dirty="0"/>
              <a:t> (AEI </a:t>
            </a:r>
            <a:r>
              <a:rPr lang="el-GR" sz="1400" dirty="0"/>
              <a:t>και πρώην ΑΤΕΙ): Ιατρικής, Οδοντιατρικής, Κτηνιατρικής, Φαρμακευτικής, Νοσηλευτικής, Βιολογίας, Μοριακής Βιολογίας, Βιοτεχνολογίας, Βιοϊατρικών Επιστημών και Ιατρικών Εργαστηρίων </a:t>
            </a:r>
          </a:p>
          <a:p>
            <a:pPr algn="just"/>
            <a:r>
              <a:rPr lang="el-GR" sz="1400" dirty="0"/>
              <a:t>Πτυχίο σχολής Θετικών Επιστημών (Χημείας, </a:t>
            </a:r>
            <a:r>
              <a:rPr lang="el-GR" sz="1400" dirty="0" err="1"/>
              <a:t>Βιοπληροφορικής</a:t>
            </a:r>
            <a:r>
              <a:rPr lang="el-GR" sz="1400" dirty="0"/>
              <a:t>)</a:t>
            </a:r>
          </a:p>
          <a:p>
            <a:pPr algn="just"/>
            <a:r>
              <a:rPr lang="el-GR" sz="1400" dirty="0"/>
              <a:t>Πτυχίο συναφών με τις Επιστήμες Υγείας Τμημάτων (Κοινωνιολογίας, Ψυχολογίας)</a:t>
            </a:r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r>
              <a:rPr lang="el-GR" sz="1400" b="1" i="0" u="none" strike="noStrike" baseline="0" dirty="0">
                <a:solidFill>
                  <a:schemeClr val="accent1"/>
                </a:solidFill>
              </a:rPr>
              <a:t>ΑΡΙΘΜΟΣ ΕΙΣΑΚΤΕΩΝ</a:t>
            </a:r>
            <a:r>
              <a:rPr lang="el-GR" sz="1400" b="1" dirty="0">
                <a:solidFill>
                  <a:schemeClr val="accent1"/>
                </a:solidFill>
              </a:rPr>
              <a:t>                             </a:t>
            </a:r>
            <a:r>
              <a:rPr lang="el-GR" sz="1400" dirty="0"/>
              <a:t>45 φοιτητές ετησίως</a:t>
            </a:r>
            <a:endParaRPr lang="de-DE" sz="1400" b="0" i="0" u="none" strike="noStrike" baseline="0" dirty="0"/>
          </a:p>
          <a:p>
            <a:pPr algn="just"/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r>
              <a:rPr lang="el-GR" sz="1400" b="1" i="0" u="none" strike="noStrike" baseline="0" dirty="0">
                <a:solidFill>
                  <a:schemeClr val="accent1"/>
                </a:solidFill>
              </a:rPr>
              <a:t>ΤΕΛΗ ΠΑΡΑΚΟΛΟΥΘΗΣΗΣ </a:t>
            </a:r>
            <a:r>
              <a:rPr lang="el-GR" sz="1400" b="1" dirty="0">
                <a:solidFill>
                  <a:schemeClr val="accent1"/>
                </a:solidFill>
              </a:rPr>
              <a:t>                                 </a:t>
            </a:r>
            <a:r>
              <a:rPr lang="en-US" sz="1400" dirty="0"/>
              <a:t>3</a:t>
            </a:r>
            <a:r>
              <a:rPr lang="el-GR" sz="1400" b="0" i="0" u="none" strike="noStrike" baseline="0" dirty="0"/>
              <a:t>.</a:t>
            </a:r>
            <a:r>
              <a:rPr lang="en-US" sz="1400" b="0" i="0" u="none" strike="noStrike" baseline="0" dirty="0"/>
              <a:t>0</a:t>
            </a:r>
            <a:r>
              <a:rPr lang="el-GR" sz="1400" b="0" i="0" u="none" strike="noStrike" baseline="0" dirty="0"/>
              <a:t>00 € </a:t>
            </a:r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endParaRPr lang="el-GR" sz="1400" b="1" i="0" u="none" strike="noStrike" baseline="0" dirty="0">
              <a:solidFill>
                <a:schemeClr val="accent1"/>
              </a:solidFill>
            </a:endParaRPr>
          </a:p>
          <a:p>
            <a:pPr algn="just"/>
            <a:r>
              <a:rPr lang="el-GR" sz="1500" b="1" i="0" u="none" strike="noStrike" baseline="0" dirty="0">
                <a:solidFill>
                  <a:schemeClr val="accent1"/>
                </a:solidFill>
              </a:rPr>
              <a:t>ΠΡΟΘΕΣΜΙΑ ΥΠΟΒΟΛΗΣ ΑΙΤΗΣΕΩΝ    </a:t>
            </a:r>
            <a:r>
              <a:rPr lang="el-GR" sz="1500" b="1" dirty="0"/>
              <a:t>15 Μαΐου 2022 – 30 Ιουλίου 2022</a:t>
            </a:r>
            <a:endParaRPr lang="el-GR" sz="1500" b="1" i="0" u="none" strike="noStrike" baseline="0" dirty="0"/>
          </a:p>
        </p:txBody>
      </p:sp>
      <p:pic>
        <p:nvPicPr>
          <p:cNvPr id="19" name="Grafik 2">
            <a:extLst>
              <a:ext uri="{FF2B5EF4-FFF2-40B4-BE49-F238E27FC236}">
                <a16:creationId xmlns:a16="http://schemas.microsoft.com/office/drawing/2014/main" id="{51FC6D65-9384-5F43-ABEF-E42D1C4E6B9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8874" y="990908"/>
            <a:ext cx="676803" cy="58337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438F8E1-29DC-F444-995B-445193F84F75}"/>
              </a:ext>
            </a:extLst>
          </p:cNvPr>
          <p:cNvSpPr txBox="1"/>
          <p:nvPr/>
        </p:nvSpPr>
        <p:spPr>
          <a:xfrm>
            <a:off x="3026868" y="1032816"/>
            <a:ext cx="1926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solidFill>
                  <a:schemeClr val="accent1"/>
                </a:solidFill>
              </a:rPr>
              <a:t>ΑΡΙΣΤΟΤΕΛΕΙΟ </a:t>
            </a:r>
          </a:p>
          <a:p>
            <a:pPr algn="ctr"/>
            <a:r>
              <a:rPr lang="el-GR" sz="1000" dirty="0">
                <a:solidFill>
                  <a:schemeClr val="accent1"/>
                </a:solidFill>
              </a:rPr>
              <a:t>ΠΑΝΕΠΙΣΤΗΜΙΟ</a:t>
            </a:r>
          </a:p>
          <a:p>
            <a:pPr algn="ctr"/>
            <a:r>
              <a:rPr lang="el-GR" sz="1000" dirty="0">
                <a:solidFill>
                  <a:schemeClr val="accent1"/>
                </a:solidFill>
              </a:rPr>
              <a:t>ΘΕΣΣΑΛΟΝΙΚΗΣ</a:t>
            </a:r>
          </a:p>
        </p:txBody>
      </p:sp>
    </p:spTree>
    <p:extLst>
      <p:ext uri="{BB962C8B-B14F-4D97-AF65-F5344CB8AC3E}">
        <p14:creationId xmlns:p14="http://schemas.microsoft.com/office/powerpoint/2010/main" val="130272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afik 2">
            <a:extLst>
              <a:ext uri="{FF2B5EF4-FFF2-40B4-BE49-F238E27FC236}">
                <a16:creationId xmlns:a16="http://schemas.microsoft.com/office/drawing/2014/main" id="{F5CA9ED6-5ED2-4BEF-8A2B-BB88FF4C7D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16777"/>
            <a:ext cx="9906000" cy="81464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667E24A0-445C-4F4A-AD3C-063BAA0F0EEE}"/>
              </a:ext>
            </a:extLst>
          </p:cNvPr>
          <p:cNvSpPr txBox="1"/>
          <p:nvPr/>
        </p:nvSpPr>
        <p:spPr>
          <a:xfrm>
            <a:off x="1589550" y="-5145"/>
            <a:ext cx="7537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solidFill>
                  <a:schemeClr val="bg1"/>
                </a:solidFill>
              </a:rPr>
              <a:t>ΔΙ-ΙΔΡΥΜΑΤΙΚΟ ΠΡΟΓΡΑΜΜΑ ΜΕΤΑΠΤΥΧΙΑΚΩΝ ΣΠΟΥΔΩΝ</a:t>
            </a:r>
          </a:p>
          <a:p>
            <a:pPr algn="ctr"/>
            <a:r>
              <a:rPr lang="el-GR" sz="2000" b="1" dirty="0">
                <a:solidFill>
                  <a:schemeClr val="bg1"/>
                </a:solidFill>
              </a:rPr>
              <a:t>«ΕΜΒΟΛΙΑ ΚΑΙ ΛΟΙΜΩΔΗ ΝΟΣΗΜΑΤΑ»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A2C06F-E672-491F-B911-6AC1CA9B1240}"/>
              </a:ext>
            </a:extLst>
          </p:cNvPr>
          <p:cNvSpPr txBox="1"/>
          <p:nvPr/>
        </p:nvSpPr>
        <p:spPr>
          <a:xfrm>
            <a:off x="14312635" y="8671815"/>
            <a:ext cx="2328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solidFill>
                  <a:schemeClr val="accent1"/>
                </a:solidFill>
              </a:rPr>
              <a:t>ΠΡΟΣΘΗΚΗ ΕΙΚΟΝΑΣ </a:t>
            </a:r>
          </a:p>
          <a:p>
            <a:pPr algn="ctr"/>
            <a:r>
              <a:rPr lang="el-GR" sz="2000" dirty="0">
                <a:solidFill>
                  <a:schemeClr val="accent1"/>
                </a:solidFill>
              </a:rPr>
              <a:t>ΕΔΩ</a:t>
            </a:r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337A81B4-C6E4-BE48-9DE8-4B745DDB00E6}"/>
              </a:ext>
            </a:extLst>
          </p:cNvPr>
          <p:cNvGrpSpPr/>
          <p:nvPr/>
        </p:nvGrpSpPr>
        <p:grpSpPr>
          <a:xfrm>
            <a:off x="312515" y="844093"/>
            <a:ext cx="9410217" cy="764927"/>
            <a:chOff x="2744769" y="813802"/>
            <a:chExt cx="7708438" cy="764927"/>
          </a:xfrm>
        </p:grpSpPr>
        <p:sp>
          <p:nvSpPr>
            <p:cNvPr id="29" name="Textfeld 12">
              <a:extLst>
                <a:ext uri="{FF2B5EF4-FFF2-40B4-BE49-F238E27FC236}">
                  <a16:creationId xmlns:a16="http://schemas.microsoft.com/office/drawing/2014/main" id="{FFBF8BEA-B6A2-46E3-B03B-3B4D31A194F8}"/>
                </a:ext>
              </a:extLst>
            </p:cNvPr>
            <p:cNvSpPr txBox="1"/>
            <p:nvPr/>
          </p:nvSpPr>
          <p:spPr>
            <a:xfrm>
              <a:off x="6081836" y="829717"/>
              <a:ext cx="3322037" cy="749012"/>
            </a:xfrm>
            <a:prstGeom prst="rect">
              <a:avLst/>
            </a:prstGeom>
            <a:solidFill>
              <a:srgbClr val="E3E5F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0" tIns="0" rIns="360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400"/>
                </a:spcAft>
              </a:pPr>
              <a:endParaRPr lang="el-GR" sz="1800" dirty="0">
                <a:solidFill>
                  <a:srgbClr val="00479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feld 12">
              <a:extLst>
                <a:ext uri="{FF2B5EF4-FFF2-40B4-BE49-F238E27FC236}">
                  <a16:creationId xmlns:a16="http://schemas.microsoft.com/office/drawing/2014/main" id="{46537712-FAB7-4E2D-9F2A-96EB1A3D06D7}"/>
                </a:ext>
              </a:extLst>
            </p:cNvPr>
            <p:cNvSpPr txBox="1"/>
            <p:nvPr/>
          </p:nvSpPr>
          <p:spPr>
            <a:xfrm>
              <a:off x="2744769" y="813802"/>
              <a:ext cx="3337067" cy="749012"/>
            </a:xfrm>
            <a:prstGeom prst="rect">
              <a:avLst/>
            </a:prstGeom>
            <a:solidFill>
              <a:srgbClr val="E3E5F2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0" tIns="0" rIns="360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400"/>
                </a:spcAft>
              </a:pPr>
              <a:endParaRPr lang="el-GR" sz="1800" dirty="0">
                <a:solidFill>
                  <a:srgbClr val="00479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2B302B-6E3E-4B5A-BB30-7F5D728E3F40}"/>
                </a:ext>
              </a:extLst>
            </p:cNvPr>
            <p:cNvSpPr txBox="1"/>
            <p:nvPr/>
          </p:nvSpPr>
          <p:spPr>
            <a:xfrm>
              <a:off x="6451615" y="904806"/>
              <a:ext cx="3406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ΣΧΟΛΗ ΕΠΙΣΤΗΜΩΝ ΥΓΕΙΑΣ</a:t>
              </a:r>
              <a:r>
                <a:rPr lang="en-US" sz="1200" dirty="0"/>
                <a:t>, </a:t>
              </a:r>
              <a:r>
                <a:rPr lang="el-GR" sz="1200" dirty="0"/>
                <a:t>ΔΙΠΑΕ</a:t>
              </a:r>
            </a:p>
            <a:p>
              <a:r>
                <a:rPr lang="el-GR" sz="1600" cap="all" dirty="0" err="1">
                  <a:solidFill>
                    <a:schemeClr val="accent1"/>
                  </a:solidFill>
                </a:rPr>
                <a:t>ΤμΗμα</a:t>
              </a:r>
              <a:r>
                <a:rPr lang="el-GR" sz="1600" cap="all" dirty="0">
                  <a:solidFill>
                    <a:schemeClr val="accent1"/>
                  </a:solidFill>
                </a:rPr>
                <a:t> </a:t>
              </a:r>
              <a:r>
                <a:rPr lang="el-GR" sz="1600" cap="all" dirty="0" err="1">
                  <a:solidFill>
                    <a:schemeClr val="accent1"/>
                  </a:solidFill>
                </a:rPr>
                <a:t>ΒιοϊατρικΩν</a:t>
              </a:r>
              <a:r>
                <a:rPr lang="el-GR" sz="1600" cap="all" dirty="0">
                  <a:solidFill>
                    <a:schemeClr val="accent1"/>
                  </a:solidFill>
                </a:rPr>
                <a:t> Επιστημών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A483581-95C7-4B70-AEBD-4BF7C857D0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78030" y="910698"/>
              <a:ext cx="724071" cy="583344"/>
            </a:xfrm>
            <a:prstGeom prst="rect">
              <a:avLst/>
            </a:prstGeom>
          </p:spPr>
        </p:pic>
        <p:pic>
          <p:nvPicPr>
            <p:cNvPr id="2" name="Picture 2" descr="Μηχανικών Παραγωγής &amp; Διοίκησης - Διεθνές Πανεπιστήμιο της Ελλάδος (ΔΙΠΑΕ)  (609) - Οικονομολόγος">
              <a:extLst>
                <a:ext uri="{FF2B5EF4-FFF2-40B4-BE49-F238E27FC236}">
                  <a16:creationId xmlns:a16="http://schemas.microsoft.com/office/drawing/2014/main" id="{884294A0-9A52-EE45-9502-7A893E97F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8610" y="844649"/>
              <a:ext cx="1334597" cy="7181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C2B302B-6E3E-4B5A-BB30-7F5D728E3F40}"/>
                </a:ext>
              </a:extLst>
            </p:cNvPr>
            <p:cNvSpPr txBox="1"/>
            <p:nvPr/>
          </p:nvSpPr>
          <p:spPr>
            <a:xfrm>
              <a:off x="2911458" y="921228"/>
              <a:ext cx="232865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ΣΧΟΛΗ ΕΠΙΣΤΗΜΩΝ ΥΓΕΙΑΣ, ΑΠΘ</a:t>
              </a:r>
            </a:p>
            <a:p>
              <a:r>
                <a:rPr lang="el-GR" dirty="0">
                  <a:solidFill>
                    <a:schemeClr val="accent1"/>
                  </a:solidFill>
                </a:rPr>
                <a:t>ΤΜΗΜΑ ΙΑΤΡΙΚΗΣ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D1E8C6-2A04-9345-82C1-25A0EDBA636A}"/>
              </a:ext>
            </a:extLst>
          </p:cNvPr>
          <p:cNvSpPr txBox="1"/>
          <p:nvPr/>
        </p:nvSpPr>
        <p:spPr>
          <a:xfrm>
            <a:off x="194568" y="6095920"/>
            <a:ext cx="9711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ΔΙΕΥΘΥΝΤΗΣ ΠΡΟΓΡΑΜΜΑΤΟΣ</a:t>
            </a:r>
            <a:r>
              <a:rPr lang="de-DE" sz="1200" b="1" dirty="0"/>
              <a:t>:</a:t>
            </a:r>
            <a:r>
              <a:rPr lang="el-GR" sz="1200" b="1" dirty="0"/>
              <a:t> </a:t>
            </a:r>
          </a:p>
          <a:p>
            <a:pPr algn="ctr"/>
            <a:r>
              <a:rPr lang="el-GR" sz="1200" b="1" dirty="0">
                <a:solidFill>
                  <a:schemeClr val="accent1"/>
                </a:solidFill>
              </a:rPr>
              <a:t>Γεώργιος Παπαζήσης</a:t>
            </a:r>
          </a:p>
          <a:p>
            <a:pPr algn="ctr"/>
            <a:r>
              <a:rPr lang="el-GR" sz="1200" dirty="0"/>
              <a:t>Αναπληρωτής Καθηγητής Φαρμακολογίας-Κλινικής Φαρμακολογίας, Ιατρική ΑΠΘ, </a:t>
            </a:r>
            <a:r>
              <a:rPr lang="en-US" sz="1200" dirty="0">
                <a:hlinkClick r:id="rId5"/>
              </a:rPr>
              <a:t>papazisg@auth.gr</a:t>
            </a:r>
            <a:endParaRPr lang="en-US" sz="1200" dirty="0"/>
          </a:p>
          <a:p>
            <a:endParaRPr lang="el-GR" sz="1200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1A25F91B-CF37-A84F-97F0-3BC1904E8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700231"/>
              </p:ext>
            </p:extLst>
          </p:nvPr>
        </p:nvGraphicFramePr>
        <p:xfrm>
          <a:off x="312516" y="1805651"/>
          <a:ext cx="9410217" cy="426332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08700">
                  <a:extLst>
                    <a:ext uri="{9D8B030D-6E8A-4147-A177-3AD203B41FA5}">
                      <a16:colId xmlns:a16="http://schemas.microsoft.com/office/drawing/2014/main" val="3904650142"/>
                    </a:ext>
                  </a:extLst>
                </a:gridCol>
                <a:gridCol w="8701517">
                  <a:extLst>
                    <a:ext uri="{9D8B030D-6E8A-4147-A177-3AD203B41FA5}">
                      <a16:colId xmlns:a16="http://schemas.microsoft.com/office/drawing/2014/main" val="3661210795"/>
                    </a:ext>
                  </a:extLst>
                </a:gridCol>
              </a:tblGrid>
              <a:tr h="3558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α/α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ΠΡΟΓΡΑΜΜΑ ΣΠΟΥΔΩΝ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45470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 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</a:rPr>
                        <a:t>1ο ΕΞΑΜΗΝΟ – ΥΠΟΧΡΕΩΤΙΚΑ ΜΑΘΗΜΑΤΑ (διδασκαλία με φυσική παρουσία και με μέσα </a:t>
                      </a:r>
                      <a:r>
                        <a:rPr lang="el-GR" sz="1400" b="1" dirty="0" err="1">
                          <a:effectLst/>
                          <a:latin typeface="+mn-lt"/>
                        </a:rPr>
                        <a:t>εξ΄αποστάσεως</a:t>
                      </a:r>
                      <a:r>
                        <a:rPr lang="el-GR" sz="1400" b="1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354882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Α1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Έρευνα, ανάπτυξη  και κλινικές μελέτες εμβολίων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 </a:t>
                      </a:r>
                      <a:r>
                        <a:rPr lang="el-GR" sz="1400" dirty="0">
                          <a:effectLst/>
                          <a:latin typeface="+mn-lt"/>
                        </a:rPr>
                        <a:t>και νέων φαρμακευτικών θεραπειών</a:t>
                      </a:r>
                      <a:endParaRPr lang="el-GR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154698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Α2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Εμβόλια και Εμβολιαστικά Προγράμματα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8143179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Α3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Ανοσολογία λοιμωδών νοσημάτων-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COVID-19</a:t>
                      </a:r>
                      <a:endParaRPr lang="el-GR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354932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Α4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Μοριακή επιδημιολογία - </a:t>
                      </a:r>
                      <a:r>
                        <a:rPr lang="el-GR" sz="1400" dirty="0" err="1">
                          <a:effectLst/>
                          <a:latin typeface="+mn-lt"/>
                        </a:rPr>
                        <a:t>Πρόληψη</a:t>
                      </a:r>
                      <a:r>
                        <a:rPr lang="el-GR" sz="1400" dirty="0">
                          <a:effectLst/>
                          <a:latin typeface="+mn-lt"/>
                        </a:rPr>
                        <a:t> και έλεγχος </a:t>
                      </a:r>
                      <a:r>
                        <a:rPr lang="el-GR" sz="1400" dirty="0" err="1">
                          <a:effectLst/>
                          <a:latin typeface="+mn-lt"/>
                        </a:rPr>
                        <a:t>Λοιμώξεων</a:t>
                      </a:r>
                      <a:r>
                        <a:rPr lang="el-GR" sz="1400" dirty="0">
                          <a:effectLst/>
                          <a:latin typeface="+mn-lt"/>
                        </a:rPr>
                        <a:t> /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E</a:t>
                      </a:r>
                      <a:r>
                        <a:rPr lang="el-GR" sz="1400" dirty="0" err="1">
                          <a:effectLst/>
                          <a:latin typeface="+mn-lt"/>
                        </a:rPr>
                        <a:t>πιδημιολογική</a:t>
                      </a:r>
                      <a:r>
                        <a:rPr lang="el-GR" sz="14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E</a:t>
                      </a:r>
                      <a:r>
                        <a:rPr lang="el-GR" sz="1400" dirty="0" err="1">
                          <a:effectLst/>
                          <a:latin typeface="+mn-lt"/>
                        </a:rPr>
                        <a:t>πιτήρηση</a:t>
                      </a:r>
                      <a:endParaRPr lang="el-GR" sz="1400" dirty="0">
                        <a:effectLst/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082152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Α5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fontAlgn="base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Μεθοδολογία Έρευνας</a:t>
                      </a:r>
                      <a:endParaRPr lang="el-GR" sz="1400" dirty="0">
                        <a:effectLst/>
                        <a:latin typeface="+mn-lt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98666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u="none" strike="noStrike">
                          <a:effectLst/>
                          <a:latin typeface="+mn-lt"/>
                        </a:rPr>
                        <a:t> 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 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115269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 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</a:rPr>
                        <a:t>2ο ΕΞΑΜΗΝΟ – ΥΠΟΧΡΕΩΤΙΚΑ ΜΑΘΗΜΑΤΑ (διδασκαλία με φυσική παρουσία και με μέσα </a:t>
                      </a:r>
                      <a:r>
                        <a:rPr lang="el-GR" sz="1400" b="1" dirty="0" err="1">
                          <a:effectLst/>
                          <a:latin typeface="+mn-lt"/>
                        </a:rPr>
                        <a:t>εξ΄αποστάσεως</a:t>
                      </a:r>
                      <a:r>
                        <a:rPr lang="el-GR" sz="1400" b="1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l-GR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126894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Β1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Αναδυόμενα νοσήματα- Βιοτρομοκρατία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153680"/>
                  </a:ext>
                </a:extLst>
              </a:tr>
              <a:tr h="242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Β2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Κλινική και Εργαστηριακή διερεύνηση λοιμωδών νοσημάτων / Ανοσολογικές, μικροβιoλογικές και μοριακές τεχνικές  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159436"/>
                  </a:ext>
                </a:extLst>
              </a:tr>
              <a:tr h="2876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Β3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Ασφάλεια και επαγρύπνηση εμβολίων, φαρμακοεπιδημιολογία, φαρμακοεπαγρύπνηση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436310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Β4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Εμβόλια και Λοιμώδη νοσήματα: Ζητήματα Δημόσιας υγείας και πολιτικής υγείας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604295"/>
                  </a:ext>
                </a:extLst>
              </a:tr>
              <a:tr h="20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+mn-lt"/>
                        </a:rPr>
                        <a:t>Β5</a:t>
                      </a:r>
                      <a:endParaRPr lang="el-GR" sz="14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Κοινωνικά, Ψυχικά, Ηθικά και Νομικά ζητήματα εμβολιασμών και επιδημιών</a:t>
                      </a:r>
                      <a:endParaRPr lang="el-GR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8063310"/>
                  </a:ext>
                </a:extLst>
              </a:tr>
              <a:tr h="2985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 </a:t>
                      </a:r>
                      <a:endParaRPr lang="el-GR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  <a:latin typeface="+mn-lt"/>
                        </a:rPr>
                        <a:t>2ο ΕΞΑΜΗΝΟ (+ θερινή περίοδος)  Εκπόνηση μεταπτυχιακής διπλωματικής εργασίας</a:t>
                      </a:r>
                      <a:endParaRPr lang="el-GR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972365"/>
                  </a:ext>
                </a:extLst>
              </a:tr>
              <a:tr h="1765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799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340</Words>
  <Application>Microsoft Office PowerPoint</Application>
  <PresentationFormat>Χαρτί Α4 (210x297 χιλ.)</PresentationFormat>
  <Paragraphs>82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Agorastos Agorastos</dc:creator>
  <cp:lastModifiedBy>ΜΑΡΙΑ ΧΑΤΖΗΔΗΜΗΤΡΙΟΥ</cp:lastModifiedBy>
  <cp:revision>111</cp:revision>
  <cp:lastPrinted>2022-05-01T11:09:02Z</cp:lastPrinted>
  <dcterms:created xsi:type="dcterms:W3CDTF">2021-02-15T10:24:44Z</dcterms:created>
  <dcterms:modified xsi:type="dcterms:W3CDTF">2022-05-08T19:54:56Z</dcterms:modified>
</cp:coreProperties>
</file>